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9" r:id="rId5"/>
    <p:sldId id="260" r:id="rId6"/>
    <p:sldId id="271" r:id="rId7"/>
    <p:sldId id="272" r:id="rId8"/>
    <p:sldId id="273" r:id="rId9"/>
    <p:sldId id="262" r:id="rId10"/>
    <p:sldId id="261" r:id="rId11"/>
    <p:sldId id="264" r:id="rId12"/>
    <p:sldId id="265" r:id="rId13"/>
    <p:sldId id="266" r:id="rId14"/>
    <p:sldId id="263" r:id="rId15"/>
    <p:sldId id="268" r:id="rId16"/>
    <p:sldId id="274" r:id="rId17"/>
    <p:sldId id="258" r:id="rId18"/>
    <p:sldId id="267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A40D"/>
    <a:srgbClr val="E46D0A"/>
    <a:srgbClr val="A42B28"/>
    <a:srgbClr val="8E0812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470025"/>
          </a:xfrm>
        </p:spPr>
        <p:txBody>
          <a:bodyPr/>
          <a:lstStyle/>
          <a:p>
            <a:r>
              <a:rPr lang="ka-GE" dirty="0" smtClean="0"/>
              <a:t>სტრატეგიული მენეჯმენტი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2438400"/>
            <a:ext cx="6400800" cy="2590800"/>
          </a:xfrm>
        </p:spPr>
        <p:txBody>
          <a:bodyPr>
            <a:noAutofit/>
          </a:bodyPr>
          <a:lstStyle/>
          <a:p>
            <a:r>
              <a:rPr lang="ka-GE" sz="2400" b="1" dirty="0" smtClean="0"/>
              <a:t>პრეზენტაციაზე მუშაობდნენ:</a:t>
            </a:r>
          </a:p>
          <a:p>
            <a:r>
              <a:rPr lang="ka-GE" sz="2000" dirty="0" smtClean="0"/>
              <a:t>თამარ ბექაური</a:t>
            </a:r>
          </a:p>
          <a:p>
            <a:r>
              <a:rPr lang="ka-GE" sz="2000" dirty="0" smtClean="0"/>
              <a:t>სალომე კუთხაშვილი</a:t>
            </a:r>
          </a:p>
          <a:p>
            <a:r>
              <a:rPr lang="ka-GE" sz="2000" dirty="0" smtClean="0"/>
              <a:t>ანა კვინიკაძე </a:t>
            </a:r>
          </a:p>
          <a:p>
            <a:r>
              <a:rPr lang="ka-GE" sz="2000" dirty="0" smtClean="0"/>
              <a:t>ორხან შამილოვი</a:t>
            </a:r>
          </a:p>
          <a:p>
            <a:r>
              <a:rPr lang="ka-GE" sz="2000" dirty="0" smtClean="0"/>
              <a:t>ვლადიმერ ჩარგეიშვილი</a:t>
            </a:r>
            <a:endParaRPr lang="en-US" sz="2000" dirty="0"/>
          </a:p>
        </p:txBody>
      </p:sp>
      <p:pic>
        <p:nvPicPr>
          <p:cNvPr id="1026" name="Picture 2" descr="C:\Users\mari\Downloads\Desktop\download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62400" y="5105400"/>
            <a:ext cx="1295400" cy="12954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0" y="381000"/>
            <a:ext cx="9144000" cy="137160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14400" y="1066800"/>
            <a:ext cx="7391400" cy="480060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a-GE" dirty="0" smtClean="0">
                <a:latin typeface="Sylfaen" pitchFamily="18" charset="0"/>
              </a:rPr>
              <a:t>Space X-ის შვილობილი კომპანია the boring company, რომელიც მიზანია შექმნას მიწისქვეშა სარანსპორტო კომუნიკაციის სისტემა, ეს საშუალებას მოგვცემს თვითმფრინავზე და ყველანაირ წყლის ტრანსპოტზე სწრაფად გადავადგილდეთ</a:t>
            </a:r>
          </a:p>
          <a:p>
            <a:pPr algn="ctr">
              <a:lnSpc>
                <a:spcPct val="150000"/>
              </a:lnSpc>
            </a:pPr>
            <a:r>
              <a:rPr lang="ka-GE" dirty="0" smtClean="0">
                <a:latin typeface="Sylfaen" pitchFamily="18" charset="0"/>
              </a:rPr>
              <a:t>2017 წელს გაფორმდა კომერციული ხელშეკრულება NASA -სა და SpaceX-ს შორის, რაც სფეის ექსის ხომალდების მიერ კოსმოსურ სადგურებამდე ტვირთის გადაანას ითვალისწინებს</a:t>
            </a:r>
            <a:endParaRPr lang="en-US" dirty="0">
              <a:latin typeface="Sylfae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 r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600200" y="1295400"/>
            <a:ext cx="5791200" cy="4114800"/>
          </a:xfrm>
          <a:prstGeom prst="round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ნასასთან პარტნიორობა ერთ-ერთი უმნიშვნელოვანესი ფაქტორია სფეის ექსის საქმიანობაში</a:t>
            </a:r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/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Space X-</a:t>
            </a: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ის გეგმები უფრო მეტად სტრატეგიულია და ის გულისხმობს უახლესი პროდუქციის/ტექნოლოგიების უწყვეტად გატანას ბაზარზე</a:t>
            </a:r>
            <a:endParaRPr lang="en-US" dirty="0">
              <a:solidFill>
                <a:schemeClr val="tx1"/>
              </a:solidFill>
              <a:latin typeface="Sylfaen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600" y="1143000"/>
            <a:ext cx="4724400" cy="4343400"/>
          </a:xfrm>
          <a:prstGeom prst="rect">
            <a:avLst/>
          </a:prstGeom>
          <a:solidFill>
            <a:schemeClr val="accent5">
              <a:lumMod val="75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a-GE" dirty="0" smtClean="0">
                <a:latin typeface="Sylfaen" pitchFamily="18" charset="0"/>
              </a:rPr>
              <a:t>ელონ მასკმა კომპანიის დაარსებისთანავე აღნიშნა, რომ მიზანი არ იქნებოდა ფულის გაკეთება, არამედ რეალურად იმ შედეგების მიღწევა, რომელიც იმ დროისთვის და ახლაც კი ადამიანების უმრავლესობისთვის, წარმოსადგენადაც კი რთულია</a:t>
            </a:r>
            <a:endParaRPr lang="en-US" dirty="0">
              <a:latin typeface="Sylfaen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381000" y="533400"/>
            <a:ext cx="4953000" cy="5715000"/>
          </a:xfrm>
          <a:prstGeom prst="roundRect">
            <a:avLst/>
          </a:prstGeom>
          <a:solidFill>
            <a:schemeClr val="bg1">
              <a:alpha val="8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 typeface="Wingdings" pitchFamily="2" charset="2"/>
              <a:buChar char="Ø"/>
            </a:pP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მნიშვნელოვანია, რომ კომპანიამ თავად გამოიმუშაოს საჭირო </a:t>
            </a: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თანხები</a:t>
            </a:r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>
              <a:buFont typeface="Wingdings" pitchFamily="2" charset="2"/>
              <a:buChar char="Ø"/>
            </a:pPr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>
              <a:buFont typeface="Wingdings" pitchFamily="2" charset="2"/>
              <a:buChar char="Ø"/>
            </a:pP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SpaceX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კერძოკომპანიაადა</a:t>
            </a: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შესაძლოა ამიტომაც შეძლო იმ მიღწევებს დაგროვება, რაც სხვა ქვეყნებს დაქვემდებარებულმა კომპანიებმა ვერ შეძლეს</a:t>
            </a:r>
            <a:r>
              <a:rPr lang="ka-GE" dirty="0" smtClean="0"/>
              <a:t>. </a:t>
            </a: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>
              <a:buFont typeface="Wingdings" pitchFamily="2" charset="2"/>
              <a:buChar char="Ø"/>
            </a:pPr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>
              <a:buFont typeface="Wingdings" pitchFamily="2" charset="2"/>
              <a:buChar char="Ø"/>
            </a:pP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საჭირო </a:t>
            </a: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პროდუქტების 80%-ს თავისი რაკეტებისთვის კომპანია თვითონ </a:t>
            </a: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აწარმოებს</a:t>
            </a:r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/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/>
            <a:endParaRPr lang="en-US" dirty="0">
              <a:solidFill>
                <a:schemeClr val="tx1"/>
              </a:solidFill>
              <a:latin typeface="Sylfaen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533400"/>
            <a:ext cx="3962400" cy="4038600"/>
          </a:xfrm>
          <a:ln>
            <a:solidFill>
              <a:schemeClr val="accent2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a-GE" sz="1800" dirty="0" smtClean="0">
                <a:latin typeface="Sylfaen" pitchFamily="18" charset="0"/>
              </a:rPr>
              <a:t>შეუძლიათ თავიანთი წარმატებული ფასეულობათა ჯაჭვი შემოსავლის წყაროდ აქციონ და კონკურენტებს შესთავაზონ რაკეტის ძრავები და სხვა მნიშვნელოვანი ნაწილები მათთვის ხელსაყრელ ფასად, რაც რათქმაუნდა ორმხრივ მომგებიანი იქნება. </a:t>
            </a:r>
            <a:endParaRPr lang="en-US" sz="1800" b="1" dirty="0">
              <a:latin typeface="Sylfae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2800" y="3352800"/>
            <a:ext cx="5638800" cy="2667000"/>
          </a:xfrm>
          <a:solidFill>
            <a:schemeClr val="tx1">
              <a:alpha val="75000"/>
            </a:schemeClr>
          </a:soli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ka-GE" sz="1800" dirty="0" smtClean="0">
                <a:solidFill>
                  <a:schemeClr val="bg1"/>
                </a:solidFill>
                <a:latin typeface="Sylfaen" pitchFamily="18" charset="0"/>
              </a:rPr>
              <a:t>დღეს-დღეობით დედამიწის </a:t>
            </a:r>
            <a:r>
              <a:rPr lang="ka-GE" sz="1800" dirty="0" smtClean="0">
                <a:solidFill>
                  <a:schemeClr val="bg1"/>
                </a:solidFill>
                <a:latin typeface="Sylfaen" pitchFamily="18" charset="0"/>
              </a:rPr>
              <a:t>გარშემო</a:t>
            </a:r>
            <a:r>
              <a:rPr lang="en-US" sz="1800" dirty="0" smtClean="0">
                <a:solidFill>
                  <a:schemeClr val="bg1"/>
                </a:solidFill>
                <a:latin typeface="Sylfaen" pitchFamily="18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Sylfaen" pitchFamily="18" charset="0"/>
              </a:rPr>
              <a:t>დაახლოებით</a:t>
            </a:r>
            <a:r>
              <a:rPr lang="en-US" sz="1800" dirty="0" smtClean="0">
                <a:solidFill>
                  <a:schemeClr val="bg1"/>
                </a:solidFill>
                <a:latin typeface="Sylfaen" pitchFamily="18" charset="0"/>
              </a:rPr>
              <a:t> </a:t>
            </a:r>
            <a:r>
              <a:rPr lang="en-US" sz="1800" dirty="0" err="1" smtClean="0">
                <a:solidFill>
                  <a:schemeClr val="bg1"/>
                </a:solidFill>
                <a:latin typeface="Sylfaen" pitchFamily="18" charset="0"/>
              </a:rPr>
              <a:t>ხუთი</a:t>
            </a:r>
            <a:r>
              <a:rPr lang="ka-GE" sz="1800" dirty="0" smtClean="0">
                <a:solidFill>
                  <a:schemeClr val="bg1"/>
                </a:solidFill>
                <a:latin typeface="Sylfaen" pitchFamily="18" charset="0"/>
              </a:rPr>
              <a:t>ათასი სატელიტია და ყოველწლიურად უფრო და უფრო იმატებს მათი რიცხვი არის შემთხვევები, როდესაც ძველი სატელიტება ან თუნდაც ახლები მწყობრიდან გამოდის და ფუნქციონირებას კარგავს</a:t>
            </a:r>
            <a:endParaRPr lang="en-US" sz="1800" b="1" dirty="0">
              <a:solidFill>
                <a:schemeClr val="bg1"/>
              </a:solidFill>
              <a:latin typeface="Sylfae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3886200" y="3581400"/>
            <a:ext cx="4953000" cy="3124200"/>
          </a:xfrm>
          <a:prstGeom prst="round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 typeface="Wingdings" pitchFamily="2" charset="2"/>
              <a:buChar char="Ø"/>
            </a:pP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ბოლო რამოდენიმე დაჯდომის მცდელობა დედამიწაზე მობრუნებული რაკეტებისთვის ნამდვილად დიდი წარმატებით </a:t>
            </a: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დასრულდა</a:t>
            </a:r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/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>
              <a:buFont typeface="Wingdings" pitchFamily="2" charset="2"/>
              <a:buChar char="Ø"/>
            </a:pP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ათეულობით ადამიანის ორბიტაზე გაყვანა კი „მარსის კოლონიზაციისთვის“ მნიშვნელოვანი წინგადადგმული ნაბიჯიც კი შეიძლება აღმოჩნდეს</a:t>
            </a:r>
            <a:endParaRPr lang="en-US" dirty="0">
              <a:solidFill>
                <a:schemeClr val="tx1"/>
              </a:solidFill>
              <a:latin typeface="Sylfae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71800" y="228600"/>
            <a:ext cx="4953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ka-GE" sz="2800" b="1" dirty="0" smtClean="0">
                <a:solidFill>
                  <a:srgbClr val="FFC000"/>
                </a:solidFill>
                <a:latin typeface="Sylfaen" pitchFamily="18" charset="0"/>
              </a:rPr>
              <a:t>ტურისტული მგზავრობები კოსმოსში </a:t>
            </a:r>
            <a:endParaRPr lang="en-US" sz="2800" b="1" dirty="0">
              <a:solidFill>
                <a:srgbClr val="FFC000"/>
              </a:solidFill>
              <a:latin typeface="Sylfae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1000" y="2362200"/>
            <a:ext cx="4724400" cy="1096962"/>
          </a:xfrm>
        </p:spPr>
        <p:txBody>
          <a:bodyPr/>
          <a:lstStyle/>
          <a:p>
            <a:r>
              <a:rPr lang="ka-GE" b="1" dirty="0" smtClean="0">
                <a:solidFill>
                  <a:schemeClr val="bg1"/>
                </a:solidFill>
              </a:rPr>
              <a:t>მარსი და მასკი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Content Placeholder 3" descr="download.jp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00875" y="0"/>
            <a:ext cx="2143125" cy="21431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7000" t="-2000" r="-1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838200"/>
            <a:ext cx="6858000" cy="1600200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ka-GE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მადლობა ყურადღებისთვის!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3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20336094">
            <a:off x="-1012401" y="-228185"/>
            <a:ext cx="10384286" cy="2773362"/>
          </a:xfrm>
          <a:solidFill>
            <a:schemeClr val="bg1">
              <a:alpha val="18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txBody>
          <a:bodyPr>
            <a:noAutofit/>
          </a:bodyPr>
          <a:lstStyle/>
          <a:p>
            <a:pPr algn="l"/>
            <a:r>
              <a:rPr lang="ka-GE" sz="8800" b="1" dirty="0" smtClean="0">
                <a:solidFill>
                  <a:srgbClr val="A42B28"/>
                </a:solidFill>
              </a:rPr>
              <a:t>       </a:t>
            </a:r>
            <a:r>
              <a:rPr lang="en-US" sz="8800" b="1" dirty="0" smtClean="0">
                <a:solidFill>
                  <a:srgbClr val="A42B28"/>
                </a:solidFill>
              </a:rPr>
              <a:t>Space X</a:t>
            </a:r>
            <a:endParaRPr lang="en-US" sz="8800" b="1" dirty="0">
              <a:solidFill>
                <a:srgbClr val="A42B28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r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52400"/>
            <a:ext cx="9144000" cy="1143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a-GE" sz="2800" b="1" dirty="0" smtClean="0">
                <a:solidFill>
                  <a:srgbClr val="FF0000"/>
                </a:solidFill>
                <a:latin typeface="Sylfaen" pitchFamily="18" charset="0"/>
              </a:rPr>
              <a:t>კომპანიის ისტორიის და საქმიანობის მოკლე მიმოხილვა</a:t>
            </a:r>
            <a:endParaRPr lang="en-US" sz="2800" b="1" dirty="0">
              <a:solidFill>
                <a:srgbClr val="FF0000"/>
              </a:solidFill>
              <a:latin typeface="Sylfae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04800" y="2209800"/>
            <a:ext cx="8458200" cy="3962400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კოსმოსური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რაკეტების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მწარმოებელი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ამერიკული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კომპანია</a:t>
            </a:r>
            <a:endParaRPr lang="ka-GE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>
              <a:lnSpc>
                <a:spcPct val="150000"/>
              </a:lnSpc>
              <a:buFont typeface="Arial" pitchFamily="34" charset="0"/>
              <a:buChar char="•"/>
            </a:pPr>
            <a:r>
              <a:rPr lang="en-US" b="1" dirty="0" err="1" smtClean="0">
                <a:solidFill>
                  <a:schemeClr val="tx1"/>
                </a:solidFill>
                <a:latin typeface="Sylfaen" pitchFamily="18" charset="0"/>
              </a:rPr>
              <a:t>SpaceX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უკვე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მოახერხა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რაკეტის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პირველი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საფეხურის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დედამიწაზე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დაბრუნება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და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რბილად</a:t>
            </a:r>
            <a:r>
              <a:rPr lang="en-US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r>
              <a:rPr lang="en-US" dirty="0" err="1" smtClean="0">
                <a:solidFill>
                  <a:schemeClr val="tx1"/>
                </a:solidFill>
                <a:latin typeface="Sylfaen" pitchFamily="18" charset="0"/>
              </a:rPr>
              <a:t>დასმა</a:t>
            </a:r>
            <a:endParaRPr lang="ka-GE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>
              <a:lnSpc>
                <a:spcPct val="150000"/>
              </a:lnSpc>
              <a:buFont typeface="Arial" pitchFamily="34" charset="0"/>
              <a:buChar char="•"/>
            </a:pPr>
            <a:endParaRPr lang="en-US" dirty="0">
              <a:latin typeface="Sylfae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8000" r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228600" y="762000"/>
            <a:ext cx="3962400" cy="5105400"/>
          </a:xfrm>
          <a:prstGeom prst="roundRect">
            <a:avLst/>
          </a:prstGeom>
          <a:solidFill>
            <a:srgbClr val="0070C0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Font typeface="Wingdings" pitchFamily="2" charset="2"/>
              <a:buChar char="Ø"/>
            </a:pPr>
            <a:r>
              <a:rPr lang="ka-GE" dirty="0" smtClean="0">
                <a:latin typeface="Sylfaen" pitchFamily="18" charset="0"/>
              </a:rPr>
              <a:t>რუსეთში ნანახი სიტუაცია მასკისთვის ინსპირაცია აღმოჩნდა და 2002 წელს დააფუძნა SpaceX </a:t>
            </a:r>
          </a:p>
          <a:p>
            <a:pPr algn="ctr">
              <a:lnSpc>
                <a:spcPct val="150000"/>
              </a:lnSpc>
              <a:buFont typeface="Wingdings" pitchFamily="2" charset="2"/>
              <a:buChar char="Ø"/>
            </a:pPr>
            <a:r>
              <a:rPr lang="ka-GE" dirty="0" smtClean="0"/>
              <a:t>2014-ში კი, წარმატებით დასვა მრავალჯერადი გამოყენების რაკეტა, რომელმაც ორბიტას მიაღწია</a:t>
            </a:r>
          </a:p>
          <a:p>
            <a:pPr algn="ctr">
              <a:lnSpc>
                <a:spcPct val="150000"/>
              </a:lnSpc>
              <a:buFont typeface="Wingdings" pitchFamily="2" charset="2"/>
              <a:buChar char="Ø"/>
            </a:pPr>
            <a:r>
              <a:rPr lang="ka-GE" dirty="0" smtClean="0"/>
              <a:t>2018 წლის თებერვალში, როდესაც მან კოსმოსში გაუშვა უდიდესი რაკეტა Falcon Heavy</a:t>
            </a:r>
            <a:endParaRPr lang="en-US" dirty="0">
              <a:latin typeface="Sylfae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6172200"/>
            <a:ext cx="9144000" cy="369332"/>
          </a:xfrm>
          <a:prstGeom prst="rect">
            <a:avLst/>
          </a:prstGeom>
          <a:solidFill>
            <a:schemeClr val="bg1">
              <a:lumMod val="95000"/>
              <a:alpha val="54000"/>
            </a:schemeClr>
          </a:solidFill>
        </p:spPr>
        <p:txBody>
          <a:bodyPr wrap="square">
            <a:spAutoFit/>
          </a:bodyPr>
          <a:lstStyle/>
          <a:p>
            <a:r>
              <a:rPr lang="ka-GE" b="1" dirty="0" smtClean="0">
                <a:solidFill>
                  <a:srgbClr val="FF0000"/>
                </a:solidFill>
              </a:rPr>
              <a:t>                                მასკის მთავარი მიზანი მარსის კოლონიზაციაა</a:t>
            </a:r>
            <a:r>
              <a:rPr lang="ka-GE" dirty="0" smtClean="0">
                <a:solidFill>
                  <a:srgbClr val="FF0000"/>
                </a:solidFill>
              </a:rPr>
              <a:t> 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0" r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>
              <a:lumMod val="85000"/>
              <a:alpha val="88000"/>
            </a:schemeClr>
          </a:solidFill>
        </p:spPr>
        <p:txBody>
          <a:bodyPr>
            <a:normAutofit fontScale="90000"/>
          </a:bodyPr>
          <a:lstStyle/>
          <a:p>
            <a:r>
              <a:rPr lang="ka-GE" dirty="0" smtClean="0">
                <a:solidFill>
                  <a:srgbClr val="FF0000"/>
                </a:solidFill>
                <a:latin typeface="Sylfaen" pitchFamily="18" charset="0"/>
              </a:rPr>
              <a:t>კომპანიის არებული მდგომარეობის შეფასება</a:t>
            </a:r>
            <a:endParaRPr lang="en-US" dirty="0">
              <a:solidFill>
                <a:srgbClr val="FF0000"/>
              </a:solidFill>
              <a:latin typeface="Stencil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143000" y="609600"/>
            <a:ext cx="6629400" cy="5791200"/>
          </a:xfrm>
          <a:prstGeom prst="ellipse">
            <a:avLst/>
          </a:prstGeom>
          <a:solidFill>
            <a:schemeClr val="accent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  <a:buFont typeface="Wingdings" pitchFamily="2" charset="2"/>
              <a:buChar char="v"/>
            </a:pPr>
            <a:r>
              <a:rPr lang="ka-GE" sz="2000" dirty="0" smtClean="0">
                <a:latin typeface="Sylfaen" pitchFamily="18" charset="0"/>
              </a:rPr>
              <a:t>Space X არის პირველი კერძოდ დაფინანსებული </a:t>
            </a:r>
            <a:r>
              <a:rPr lang="ka-GE" sz="2000" dirty="0" smtClean="0">
                <a:latin typeface="Sylfaen" pitchFamily="18" charset="0"/>
              </a:rPr>
              <a:t>კომპანია</a:t>
            </a:r>
            <a:endParaRPr lang="en-US" sz="2000" dirty="0" smtClean="0">
              <a:latin typeface="Sylfaen" pitchFamily="18" charset="0"/>
            </a:endParaRPr>
          </a:p>
          <a:p>
            <a:pPr algn="ctr">
              <a:lnSpc>
                <a:spcPct val="150000"/>
              </a:lnSpc>
            </a:pPr>
            <a:endParaRPr lang="en-US" sz="2000" dirty="0" smtClean="0">
              <a:latin typeface="Sylfaen" pitchFamily="18" charset="0"/>
            </a:endParaRPr>
          </a:p>
          <a:p>
            <a:pPr algn="ctr">
              <a:lnSpc>
                <a:spcPct val="150000"/>
              </a:lnSpc>
              <a:buFont typeface="Wingdings" pitchFamily="2" charset="2"/>
              <a:buChar char="v"/>
            </a:pPr>
            <a:r>
              <a:rPr lang="ka-GE" sz="2000" dirty="0" smtClean="0">
                <a:latin typeface="Sylfaen" pitchFamily="18" charset="0"/>
              </a:rPr>
              <a:t>დომინირებულია ბაზარზე კონკურენტული </a:t>
            </a:r>
            <a:r>
              <a:rPr lang="ka-GE" sz="2000" dirty="0" smtClean="0">
                <a:latin typeface="Sylfaen" pitchFamily="18" charset="0"/>
              </a:rPr>
              <a:t>უპირატესობით</a:t>
            </a:r>
            <a:endParaRPr lang="en-US" sz="2000" dirty="0" smtClean="0">
              <a:latin typeface="Sylfaen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ka-GE" sz="2000" dirty="0" smtClean="0">
                <a:latin typeface="Sylfaen" pitchFamily="18" charset="0"/>
              </a:rPr>
              <a:t>დაბალი </a:t>
            </a:r>
            <a:r>
              <a:rPr lang="ka-GE" sz="2000" dirty="0" smtClean="0">
                <a:latin typeface="Sylfaen" pitchFamily="18" charset="0"/>
              </a:rPr>
              <a:t>დანახარჯების </a:t>
            </a:r>
            <a:r>
              <a:rPr lang="ka-GE" sz="2000" dirty="0" smtClean="0">
                <a:latin typeface="Sylfaen" pitchFamily="18" charset="0"/>
              </a:rPr>
              <a:t>მხრივ</a:t>
            </a:r>
            <a:endParaRPr lang="en-US" sz="2000" dirty="0" smtClean="0">
              <a:latin typeface="Sylfaen" pitchFamily="18" charset="0"/>
            </a:endParaRPr>
          </a:p>
          <a:p>
            <a:pPr algn="ctr">
              <a:lnSpc>
                <a:spcPct val="150000"/>
              </a:lnSpc>
            </a:pPr>
            <a:endParaRPr lang="en-US" sz="2000" dirty="0" smtClean="0">
              <a:latin typeface="Sylfaen" pitchFamily="18" charset="0"/>
            </a:endParaRPr>
          </a:p>
          <a:p>
            <a:pPr algn="ctr">
              <a:lnSpc>
                <a:spcPct val="150000"/>
              </a:lnSpc>
              <a:buFont typeface="Wingdings" pitchFamily="2" charset="2"/>
              <a:buChar char="v"/>
            </a:pPr>
            <a:r>
              <a:rPr lang="ka-GE" sz="2000" dirty="0" smtClean="0">
                <a:latin typeface="Sylfaen" pitchFamily="18" charset="0"/>
              </a:rPr>
              <a:t>კომპანიის მიზანი იყო ფასების მკვეთრი შემცირებით ფრენების მკვეთრი გაიაფება</a:t>
            </a:r>
            <a:endParaRPr lang="en-US" sz="2000" dirty="0" smtClean="0">
              <a:latin typeface="Sylfaen" pitchFamily="18" charset="0"/>
            </a:endParaRPr>
          </a:p>
          <a:p>
            <a:pPr algn="ctr"/>
            <a:r>
              <a:rPr lang="ka-GE" dirty="0" smtClean="0"/>
              <a:t>  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3000" r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676400" y="3962400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09600" y="1981200"/>
            <a:ext cx="4953000" cy="3962400"/>
          </a:xfrm>
          <a:prstGeom prst="roundRect">
            <a:avLst/>
          </a:prstGeom>
          <a:solidFill>
            <a:schemeClr val="bg1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buFont typeface="Wingdings" pitchFamily="2" charset="2"/>
              <a:buChar char="Ø"/>
            </a:pPr>
            <a:r>
              <a:rPr lang="ka-GE" dirty="0" smtClean="0">
                <a:solidFill>
                  <a:schemeClr val="tx1"/>
                </a:solidFill>
              </a:rPr>
              <a:t>კომპანიის დაბალი ფასების განმსაზღვრელ ფაქტორად შეიძლება მივიჩნიოთ </a:t>
            </a:r>
            <a:r>
              <a:rPr lang="ka-GE" b="1" dirty="0" smtClean="0">
                <a:solidFill>
                  <a:schemeClr val="tx1"/>
                </a:solidFill>
              </a:rPr>
              <a:t>ვერტიკალური ინტეგრაცია</a:t>
            </a:r>
            <a:r>
              <a:rPr lang="ka-GE" dirty="0" smtClean="0">
                <a:solidFill>
                  <a:schemeClr val="tx1"/>
                </a:solidFill>
              </a:rPr>
              <a:t> რადგან კომპანიას შეუძლია ღირებულებების გაზიარება  სხვადასხვა </a:t>
            </a: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ობიექტებისთვის</a:t>
            </a:r>
            <a:endParaRPr lang="en-US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>
              <a:buFont typeface="Wingdings" pitchFamily="2" charset="2"/>
              <a:buChar char="Ø"/>
            </a:pPr>
            <a:r>
              <a:rPr lang="ka-GE" dirty="0" smtClean="0">
                <a:solidFill>
                  <a:schemeClr val="tx1"/>
                </a:solidFill>
                <a:latin typeface="Sylfaen" pitchFamily="18" charset="0"/>
              </a:rPr>
              <a:t> დაბალი ხარჯები შეიძლება დავუკავშიროთ ასევე იმ ახალგაზრდებს რომლებიც დასაქმებულნი არიან ამ კომპანიაში </a:t>
            </a:r>
            <a:endParaRPr lang="en-US" dirty="0">
              <a:solidFill>
                <a:schemeClr val="tx1"/>
              </a:solidFill>
              <a:latin typeface="Sylfaen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5000" r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609600" y="990600"/>
            <a:ext cx="5410200" cy="3276600"/>
          </a:xfrm>
          <a:prstGeom prst="roundRect">
            <a:avLst/>
          </a:prstGeom>
          <a:solidFill>
            <a:schemeClr val="bg1">
              <a:alpha val="78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a-GE" sz="2000" dirty="0" smtClean="0">
                <a:solidFill>
                  <a:schemeClr val="tx1"/>
                </a:solidFill>
                <a:latin typeface="Sylfaen" pitchFamily="18" charset="0"/>
              </a:rPr>
              <a:t>კომპანია მუშაობს სამი ტიპის სეგმენტისთვის/მომხმარებლისთვის</a:t>
            </a:r>
            <a:r>
              <a:rPr lang="ka-GE" sz="2000" dirty="0" smtClean="0">
                <a:solidFill>
                  <a:schemeClr val="tx1"/>
                </a:solidFill>
                <a:latin typeface="Sylfaen" pitchFamily="18" charset="0"/>
              </a:rPr>
              <a:t>:</a:t>
            </a:r>
            <a:endParaRPr lang="en-US" sz="2000" dirty="0" smtClean="0">
              <a:solidFill>
                <a:schemeClr val="tx1"/>
              </a:solidFill>
              <a:latin typeface="Sylfaen" pitchFamily="18" charset="0"/>
            </a:endParaRPr>
          </a:p>
          <a:p>
            <a:r>
              <a:rPr lang="ka-GE" sz="2000" dirty="0" smtClean="0">
                <a:solidFill>
                  <a:schemeClr val="tx1"/>
                </a:solidFill>
                <a:latin typeface="Sylfaen" pitchFamily="18" charset="0"/>
              </a:rPr>
              <a:t> </a:t>
            </a:r>
            <a:endParaRPr lang="en-US" sz="2000" dirty="0" smtClean="0">
              <a:solidFill>
                <a:schemeClr val="tx1"/>
              </a:solidFill>
              <a:latin typeface="Sylfae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ka-GE" sz="2000" dirty="0" smtClean="0">
                <a:solidFill>
                  <a:schemeClr val="tx1"/>
                </a:solidFill>
                <a:latin typeface="Sylfaen" pitchFamily="18" charset="0"/>
              </a:rPr>
              <a:t>აშშ-ს მთავრობის </a:t>
            </a:r>
            <a:r>
              <a:rPr lang="ka-GE" sz="2000" dirty="0" smtClean="0">
                <a:solidFill>
                  <a:schemeClr val="tx1"/>
                </a:solidFill>
                <a:latin typeface="Sylfaen" pitchFamily="18" charset="0"/>
              </a:rPr>
              <a:t>სააგენტოები</a:t>
            </a:r>
            <a:endParaRPr lang="en-US" sz="2000" dirty="0" smtClean="0">
              <a:solidFill>
                <a:schemeClr val="tx1"/>
              </a:solidFill>
              <a:latin typeface="Sylfaen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sz="2000" dirty="0" smtClean="0">
              <a:solidFill>
                <a:schemeClr val="tx1"/>
              </a:solidFill>
              <a:latin typeface="Sylfae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ka-GE" sz="2000" dirty="0" smtClean="0">
                <a:solidFill>
                  <a:schemeClr val="tx1"/>
                </a:solidFill>
                <a:latin typeface="Sylfaen" pitchFamily="18" charset="0"/>
              </a:rPr>
              <a:t>საერთაშორისო მთავრობები</a:t>
            </a:r>
            <a:endParaRPr lang="en-US" sz="2000" dirty="0" smtClean="0">
              <a:solidFill>
                <a:schemeClr val="tx1"/>
              </a:solidFill>
              <a:latin typeface="Sylfaen" pitchFamily="18" charset="0"/>
            </a:endParaRPr>
          </a:p>
          <a:p>
            <a:pPr>
              <a:buFont typeface="Wingdings" pitchFamily="2" charset="2"/>
              <a:buChar char="Ø"/>
            </a:pPr>
            <a:endParaRPr lang="en-US" sz="2000" dirty="0" smtClean="0">
              <a:solidFill>
                <a:schemeClr val="tx1"/>
              </a:solidFill>
              <a:latin typeface="Sylfaen" pitchFamily="18" charset="0"/>
            </a:endParaRPr>
          </a:p>
          <a:p>
            <a:pPr>
              <a:buFont typeface="Wingdings" pitchFamily="2" charset="2"/>
              <a:buChar char="Ø"/>
            </a:pPr>
            <a:r>
              <a:rPr lang="ka-GE" sz="2000" dirty="0" smtClean="0">
                <a:solidFill>
                  <a:schemeClr val="tx1"/>
                </a:solidFill>
                <a:latin typeface="Sylfaen" pitchFamily="18" charset="0"/>
              </a:rPr>
              <a:t>კომერციული </a:t>
            </a:r>
            <a:r>
              <a:rPr lang="ka-GE" sz="2000" dirty="0" smtClean="0">
                <a:solidFill>
                  <a:schemeClr val="tx1"/>
                </a:solidFill>
                <a:latin typeface="Sylfaen" pitchFamily="18" charset="0"/>
              </a:rPr>
              <a:t>ტიპის კომანიები</a:t>
            </a:r>
            <a:endParaRPr lang="en-US" sz="2000" dirty="0" smtClean="0">
              <a:solidFill>
                <a:schemeClr val="tx1"/>
              </a:solidFill>
              <a:latin typeface="Sylfaen" pitchFamily="18" charset="0"/>
            </a:endParaRPr>
          </a:p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357</Words>
  <Application>Microsoft Office PowerPoint</Application>
  <PresentationFormat>On-screen Show (4:3)</PresentationFormat>
  <Paragraphs>51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სტრატეგიული მენეჯმენტი</vt:lpstr>
      <vt:lpstr>       Space X</vt:lpstr>
      <vt:lpstr>Slide 3</vt:lpstr>
      <vt:lpstr>Slide 4</vt:lpstr>
      <vt:lpstr>კომპანიის არებული მდგომარეობის შეფასება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შეუძლიათ თავიანთი წარმატებული ფასეულობათა ჯაჭვი შემოსავლის წყაროდ აქციონ და კონკურენტებს შესთავაზონ რაკეტის ძრავები და სხვა მნიშვნელოვანი ნაწილები მათთვის ხელსაყრელ ფასად, რაც რათქმაუნდა ორმხრივ მომგებიანი იქნება. </vt:lpstr>
      <vt:lpstr>დღეს-დღეობით დედამიწის გარშემო დაახლოებით ხუთიათასი სატელიტია და ყოველწლიურად უფრო და უფრო იმატებს მათი რიცხვი არის შემთხვევები, როდესაც ძველი სატელიტება ან თუნდაც ახლები მწყობრიდან გამოდის და ფუნქციონირებას კარგავს</vt:lpstr>
      <vt:lpstr>Slide 16</vt:lpstr>
      <vt:lpstr>მარსი და მასკი</vt:lpstr>
      <vt:lpstr>მადლობა ყურადღებისთვის!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User</cp:lastModifiedBy>
  <cp:revision>26</cp:revision>
  <dcterms:created xsi:type="dcterms:W3CDTF">2006-08-16T00:00:00Z</dcterms:created>
  <dcterms:modified xsi:type="dcterms:W3CDTF">2019-02-12T07:40:52Z</dcterms:modified>
</cp:coreProperties>
</file>

<file path=docProps/thumbnail.jpeg>
</file>